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61" r:id="rId5"/>
    <p:sldId id="267" r:id="rId6"/>
    <p:sldId id="262" r:id="rId7"/>
    <p:sldId id="268" r:id="rId8"/>
    <p:sldId id="271" r:id="rId9"/>
    <p:sldId id="269" r:id="rId10"/>
    <p:sldId id="272" r:id="rId11"/>
    <p:sldId id="273" r:id="rId12"/>
    <p:sldId id="274" r:id="rId13"/>
    <p:sldId id="275" r:id="rId14"/>
    <p:sldId id="276" r:id="rId15"/>
    <p:sldId id="263" r:id="rId16"/>
    <p:sldId id="264" r:id="rId17"/>
    <p:sldId id="265" r:id="rId18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Akteur sein 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eigenständig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de-DE" noProof="0" dirty="0"/>
            <a:t>liebevoll 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de-DE" noProof="0" dirty="0"/>
            <a:t>Entdecker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Kompetenzen stärken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frühkindliche Bildung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 custLinFactNeighborX="1191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1191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NeighborX="1191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1191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191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Entdecken und Lernen 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ganzheitlich 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de-DE" noProof="0" dirty="0"/>
            <a:t>interessenorientiert 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de-DE" noProof="0" dirty="0"/>
            <a:t>Kreativität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selbstorganisiert 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de-DE" noProof="0" dirty="0"/>
            <a:t>Entwicklungs- und Bildungsprozesse </a:t>
          </a: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 custLinFactNeighborX="1191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 custLinFactNeighborX="1191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 custLinFactNeighborX="1191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 custLinFactNeighborX="1191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 custLinFactNeighborX="1191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02244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Akteur sein </a:t>
          </a:r>
        </a:p>
      </dsp:txBody>
      <dsp:txXfrm>
        <a:off x="302244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eigenständig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302244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liebevoll </a:t>
          </a:r>
        </a:p>
      </dsp:txBody>
      <dsp:txXfrm>
        <a:off x="302244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605328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Entdecker</a:t>
          </a:r>
        </a:p>
      </dsp:txBody>
      <dsp:txXfrm>
        <a:off x="2605328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302244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Kompetenzen stärken</a:t>
          </a:r>
        </a:p>
      </dsp:txBody>
      <dsp:txXfrm>
        <a:off x="302244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605328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noProof="0" dirty="0"/>
            <a:t>frühkindliche Bildung</a:t>
          </a:r>
        </a:p>
      </dsp:txBody>
      <dsp:txXfrm>
        <a:off x="2605328" y="2931397"/>
        <a:ext cx="2093712" cy="1256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302244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Entdecken und Lernen </a:t>
          </a:r>
        </a:p>
      </dsp:txBody>
      <dsp:txXfrm>
        <a:off x="302244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ganzheitlich 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302244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interessenorientiert </a:t>
          </a:r>
        </a:p>
      </dsp:txBody>
      <dsp:txXfrm>
        <a:off x="302244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605328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Kreativität</a:t>
          </a:r>
        </a:p>
      </dsp:txBody>
      <dsp:txXfrm>
        <a:off x="2605328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302244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selbstorganisiert </a:t>
          </a:r>
        </a:p>
      </dsp:txBody>
      <dsp:txXfrm>
        <a:off x="302244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605328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rtlCol="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noProof="0" dirty="0"/>
            <a:t>Entwicklungs- und Bildungsprozesse </a:t>
          </a:r>
        </a:p>
      </dsp:txBody>
      <dsp:txXfrm>
        <a:off x="2605328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E433E0F-0BD9-4E8F-A998-797C493C518A}" type="datetime1">
              <a:rPr lang="de-DE" smtClean="0"/>
              <a:t>27.09.2024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de-DE" smtClean="0"/>
              <a:pPr algn="r"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0576-C552-488E-8E68-A4E03AE6F498}" type="datetime1">
              <a:rPr lang="de-DE" smtClean="0"/>
              <a:pPr/>
              <a:t>27.09.2024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4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0970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04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238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56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2405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071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79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029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56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0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4" name="Grup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97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11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125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15F7A5-DCDE-4D3F-A8BD-A6D0F614A984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9AD68BFA-28E1-4C7B-9483-046F08D1B43F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8" name="Gruppe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" name="Bildplatzhalter 2" descr="Leerer Platzhalter zum Hinzufügen eines Bilds. Klicken Sie auf den Platzhalter, und wählen Sie das hinzuzufügende Bild aus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878C68-56B4-4F91-BD2A-6E83C020BBF0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FBA0F2D-23FD-45AC-A510-2AB6175D9943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F3109-A817-443F-915B-017457F2BCB3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EFC0A8-83EA-4C98-BFD9-F9DDDE08FC9D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BDD459-0B14-4A43-A2CE-9063300F1E6F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335E9F-461A-4E26-A79F-A62F020871A9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E982EE-3074-4828-B9CB-06A2E494CA7F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764EEF-DCD9-4EE4-A6CE-5084961C4F7D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9" name="Gruppe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6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22" name="Grup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37" name="Bildplatzhalter 33" descr="Leerer Platzhalter zum Hinzufügen eines Bilds. Klicken Sie auf den Platzhalter, und wählen Sie das hinzuzufügende Bild aus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B60B4C-F1B9-4262-B347-A10C688366D0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de-DE" dirty="0"/>
          </a:p>
        </p:txBody>
      </p:sp>
      <p:grpSp>
        <p:nvGrpSpPr>
          <p:cNvPr id="52" name="Grup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9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84" name="Grup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78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grpSp>
        <p:nvGrpSpPr>
          <p:cNvPr id="97" name="Grup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99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0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1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2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3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4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5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6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7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8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  <p:sp>
          <p:nvSpPr>
            <p:cNvPr id="109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dirty="0"/>
            </a:p>
          </p:txBody>
        </p:sp>
      </p:grpSp>
      <p:sp>
        <p:nvSpPr>
          <p:cNvPr id="80" name="Bildplatzhalter 33" descr="Leerer Platzhalter zum Hinzufügen eines Bilds. Klicken Sie auf den Platzhalter, und wählen Sie das hinzuzufügende Bild aus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36AD555-0D0C-42F6-9777-EC68F060A652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Textmasterformate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CF0C592B-E63D-49DD-A585-4CC84B7A1405}" type="datetime1">
              <a:rPr lang="de-DE" smtClean="0"/>
              <a:pPr/>
              <a:t>27.09.2024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inderinsel@feldberg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cid:BCFEAF67-1FCE-4D94-A48E-DE70087725F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cid:F9F50F9B-0D2F-41FD-AB77-D15CC65EBED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cid:FDF136B6-6120-47B1-AF87-40137C161BAA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cid:image001.png@01D70086.07E16A7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55319" y="4270696"/>
            <a:ext cx="6858002" cy="914400"/>
          </a:xfrm>
        </p:spPr>
        <p:txBody>
          <a:bodyPr rtlCol="0"/>
          <a:lstStyle/>
          <a:p>
            <a:pPr rtl="0"/>
            <a:r>
              <a:rPr lang="de-DE" dirty="0"/>
              <a:t>Feldberg 2024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C8F57F-FC90-4A3C-BAAE-E02F6CA13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1917983"/>
            <a:ext cx="7300912" cy="1815817"/>
          </a:xfrm>
          <a:prstGeom prst="rect">
            <a:avLst/>
          </a:prstGeom>
        </p:spPr>
      </p:pic>
      <p:sp>
        <p:nvSpPr>
          <p:cNvPr id="6" name="AutoShape 2" descr="Startseite">
            <a:extLst>
              <a:ext uri="{FF2B5EF4-FFF2-40B4-BE49-F238E27FC236}">
                <a16:creationId xmlns:a16="http://schemas.microsoft.com/office/drawing/2014/main" id="{E85A0F1D-1FAA-4A90-A2DE-FB94EEB6F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66764" y="381349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DEF10F-CD2A-4503-9039-8D2277B4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74" y="5721992"/>
            <a:ext cx="2524911" cy="98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3000" dirty="0"/>
              <a:t>Tagesablauf im Kindergartenbereich </a:t>
            </a:r>
            <a:br>
              <a:rPr lang="de-DE" sz="3000" dirty="0"/>
            </a:br>
            <a:endParaRPr lang="de-DE" sz="30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644411-C4FE-40CC-83E3-C94CC852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57806"/>
              </p:ext>
            </p:extLst>
          </p:nvPr>
        </p:nvGraphicFramePr>
        <p:xfrm>
          <a:off x="4488111" y="1199625"/>
          <a:ext cx="5448646" cy="50059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9280">
                  <a:extLst>
                    <a:ext uri="{9D8B030D-6E8A-4147-A177-3AD203B41FA5}">
                      <a16:colId xmlns:a16="http://schemas.microsoft.com/office/drawing/2014/main" val="3049919537"/>
                    </a:ext>
                  </a:extLst>
                </a:gridCol>
                <a:gridCol w="1581756">
                  <a:extLst>
                    <a:ext uri="{9D8B030D-6E8A-4147-A177-3AD203B41FA5}">
                      <a16:colId xmlns:a16="http://schemas.microsoft.com/office/drawing/2014/main" val="122716380"/>
                    </a:ext>
                  </a:extLst>
                </a:gridCol>
                <a:gridCol w="2667610">
                  <a:extLst>
                    <a:ext uri="{9D8B030D-6E8A-4147-A177-3AD203B41FA5}">
                      <a16:colId xmlns:a16="http://schemas.microsoft.com/office/drawing/2014/main" val="2540444542"/>
                    </a:ext>
                  </a:extLst>
                </a:gridCol>
              </a:tblGrid>
              <a:tr h="1373713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  <a:p>
                      <a:pPr algn="ctr"/>
                      <a:endParaRPr lang="de-DE" dirty="0"/>
                    </a:p>
                    <a:p>
                      <a:pPr algn="ctr"/>
                      <a:r>
                        <a:rPr lang="de-DE" dirty="0"/>
                        <a:t>Zeiten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Ablauf/Aktivitäten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9250"/>
                  </a:ext>
                </a:extLst>
              </a:tr>
              <a:tr h="1910627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Vormittag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7.30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Begrüßung</a:t>
                      </a:r>
                    </a:p>
                    <a:p>
                      <a:r>
                        <a:rPr lang="de-DE" sz="1200" dirty="0"/>
                        <a:t>morgendliche Teambesprechung </a:t>
                      </a:r>
                    </a:p>
                    <a:p>
                      <a:r>
                        <a:rPr lang="de-DE" sz="1200" dirty="0"/>
                        <a:t>Freispiel</a:t>
                      </a:r>
                    </a:p>
                    <a:p>
                      <a:r>
                        <a:rPr lang="de-DE" sz="1200" dirty="0"/>
                        <a:t>Versammlung </a:t>
                      </a:r>
                    </a:p>
                    <a:p>
                      <a:r>
                        <a:rPr lang="de-DE" sz="1200" dirty="0"/>
                        <a:t>offenes Frühstück </a:t>
                      </a:r>
                    </a:p>
                    <a:p>
                      <a:r>
                        <a:rPr lang="de-DE" sz="1200" dirty="0"/>
                        <a:t>Freispiel (individuell &amp; flexibel gestaltet)</a:t>
                      </a:r>
                    </a:p>
                    <a:p>
                      <a:r>
                        <a:rPr lang="de-DE" sz="1200" dirty="0" err="1"/>
                        <a:t>Treff`s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/>
                        <a:t>Angebote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09223"/>
                  </a:ext>
                </a:extLst>
              </a:tr>
              <a:tr h="818840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Mittagszeit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12.00 – 13.00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Abholzeit (Halbtagsbetreuung)</a:t>
                      </a:r>
                    </a:p>
                    <a:p>
                      <a:r>
                        <a:rPr lang="de-DE" sz="1200" dirty="0"/>
                        <a:t>gemeinsames Mittagsvesper </a:t>
                      </a:r>
                    </a:p>
                    <a:p>
                      <a:r>
                        <a:rPr lang="de-DE" sz="1200" dirty="0"/>
                        <a:t>individuelle Auszeit und Freispielzeit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94390"/>
                  </a:ext>
                </a:extLst>
              </a:tr>
              <a:tr h="898653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Nachmittag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13.00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individuelle Auszeit und Freispielzeit </a:t>
                      </a:r>
                    </a:p>
                    <a:p>
                      <a:r>
                        <a:rPr lang="de-DE" sz="1200" dirty="0"/>
                        <a:t>Abholzeit (VÖ)</a:t>
                      </a:r>
                    </a:p>
                    <a:p>
                      <a:r>
                        <a:rPr lang="de-DE" sz="1200" dirty="0"/>
                        <a:t>Verabschiedung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76428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9CB5216-4CAA-4A23-AA82-B86466C5CA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/>
          <a:stretch/>
        </p:blipFill>
        <p:spPr>
          <a:xfrm rot="5400000">
            <a:off x="839582" y="1749629"/>
            <a:ext cx="3415719" cy="29644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820CDAE-8B78-472D-8482-F410BF3FC9B1}"/>
              </a:ext>
            </a:extLst>
          </p:cNvPr>
          <p:cNvSpPr txBox="1"/>
          <p:nvPr/>
        </p:nvSpPr>
        <p:spPr>
          <a:xfrm>
            <a:off x="1263925" y="5066949"/>
            <a:ext cx="256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Rituale und Zeichen </a:t>
            </a:r>
            <a:r>
              <a:rPr lang="de-DE" dirty="0"/>
              <a:t>im Tagesablauf geben Sicherheit und Orientierung </a:t>
            </a:r>
          </a:p>
        </p:txBody>
      </p:sp>
    </p:spTree>
    <p:extLst>
      <p:ext uri="{BB962C8B-B14F-4D97-AF65-F5344CB8AC3E}">
        <p14:creationId xmlns:p14="http://schemas.microsoft.com/office/powerpoint/2010/main" val="36860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9DFB3-EF31-4CB0-B78C-46ACFBA3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4B7DEE-5809-4746-83DA-F0058A659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Verkleidungszimmer</a:t>
            </a:r>
          </a:p>
          <a:p>
            <a:pPr algn="ctr"/>
            <a:r>
              <a:rPr lang="de-DE" sz="1200" dirty="0"/>
              <a:t>Raum für </a:t>
            </a:r>
            <a:r>
              <a:rPr lang="de-DE" sz="1200" dirty="0" err="1"/>
              <a:t>Potzblitzstunde</a:t>
            </a:r>
            <a:endParaRPr lang="de-DE" sz="12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820FA2-F068-43EF-B6CD-ABCDCE5E1CC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de-DE" dirty="0"/>
              <a:t>Puppenecke</a:t>
            </a:r>
          </a:p>
          <a:p>
            <a:pPr algn="ctr"/>
            <a:r>
              <a:rPr lang="de-DE" dirty="0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1C76806-C0FE-4792-ACEE-BB53F7697C9B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209082" y="4947404"/>
            <a:ext cx="3132834" cy="10675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de-DE" sz="2100" dirty="0"/>
              <a:t>Mali</a:t>
            </a:r>
          </a:p>
          <a:p>
            <a:pPr algn="ctr"/>
            <a:r>
              <a:rPr lang="de-DE" dirty="0"/>
              <a:t>morgendliche Teambesprechung</a:t>
            </a:r>
          </a:p>
          <a:p>
            <a:pPr algn="ctr"/>
            <a:r>
              <a:rPr lang="de-DE" dirty="0" err="1"/>
              <a:t>Treff`s</a:t>
            </a:r>
            <a:r>
              <a:rPr lang="de-DE" dirty="0"/>
              <a:t> + Kooperation Grundschule</a:t>
            </a:r>
          </a:p>
        </p:txBody>
      </p:sp>
      <p:pic>
        <p:nvPicPr>
          <p:cNvPr id="9" name="Bild 2" descr="C:\Users\Saskia.Wißler\AppData\Local\Microsoft\Windows\INetCache\Content.Outlook\1ZRLWTG9\IMG_2167.jpg">
            <a:extLst>
              <a:ext uri="{FF2B5EF4-FFF2-40B4-BE49-F238E27FC236}">
                <a16:creationId xmlns:a16="http://schemas.microsoft.com/office/drawing/2014/main" id="{B9245A46-D93C-4A2E-A04A-C8662E6B313A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>
            <a:fillRect/>
          </a:stretch>
        </p:blipFill>
        <p:spPr bwMode="auto">
          <a:xfrm>
            <a:off x="1253434" y="1824285"/>
            <a:ext cx="2715289" cy="277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86370DAA-00B1-4993-9C2A-9639C504ECA3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r="13293"/>
          <a:stretch/>
        </p:blipFill>
        <p:spPr bwMode="auto">
          <a:xfrm>
            <a:off x="4734640" y="1824285"/>
            <a:ext cx="2715768" cy="2776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E27F60DB-ADEF-49D9-B67E-85007A1059E5}"/>
              </a:ext>
            </a:extLst>
          </p:cNvPr>
          <p:cNvPicPr>
            <a:picLocks noGrp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r="1331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5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4CB2C-DC05-4A27-B800-489854F7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63C879F-2377-47F7-8979-D9272DBBC38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r="11645"/>
          <a:stretch>
            <a:fillRect/>
          </a:stretch>
        </p:blipFill>
        <p:spPr>
          <a:xfrm rot="5400000">
            <a:off x="1219200" y="1855788"/>
            <a:ext cx="2776538" cy="2714625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94A3BC-9CF8-48E0-9856-028E31227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de-DE" sz="2900" dirty="0" err="1"/>
              <a:t>Snoezelenraum</a:t>
            </a:r>
            <a:r>
              <a:rPr lang="de-DE" sz="2900" dirty="0"/>
              <a:t> </a:t>
            </a:r>
          </a:p>
          <a:p>
            <a:pPr algn="ctr"/>
            <a:r>
              <a:rPr lang="de-DE" sz="1900" dirty="0"/>
              <a:t>Ruhe- und Entspannungszeit während Freispiel + Schlafraum nach Bedarf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C6A86AA8-2DD9-4EC8-A252-61CD5E9607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>
          <a:xfrm>
            <a:off x="4729163" y="1824038"/>
            <a:ext cx="2716212" cy="277653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E256D1-6C3A-4138-A21C-FDBF28C47B1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de-DE" dirty="0"/>
              <a:t>Küchen- und Essbereich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9F049B1B-3EF2-411D-8695-A9BA4D8110C0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8223250" y="1824038"/>
            <a:ext cx="2714625" cy="2776537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00D0C0-62FD-4D3F-A15D-5A6BB384525B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de-DE" dirty="0"/>
              <a:t>Waschraum </a:t>
            </a:r>
          </a:p>
        </p:txBody>
      </p:sp>
    </p:spTree>
    <p:extLst>
      <p:ext uri="{BB962C8B-B14F-4D97-AF65-F5344CB8AC3E}">
        <p14:creationId xmlns:p14="http://schemas.microsoft.com/office/powerpoint/2010/main" val="10993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982B3-84F8-45AB-B6AE-189BE6A8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Räumlichkeiten im Kindergartenbereich</a:t>
            </a:r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9537F68E-640A-4095-9FB3-21D6216F3AC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C176DC-807B-4CF2-92F4-9E347F7E9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dirty="0" err="1"/>
              <a:t>Spieli</a:t>
            </a:r>
            <a:r>
              <a:rPr lang="de-DE" dirty="0"/>
              <a:t> </a:t>
            </a:r>
          </a:p>
          <a:p>
            <a:pPr algn="ctr"/>
            <a:r>
              <a:rPr lang="de-DE" sz="1200" dirty="0"/>
              <a:t>bauen und konstruieren, Experimente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13090B23-C0EF-4240-85CB-709500FF7E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4713288" y="1824038"/>
            <a:ext cx="2714625" cy="2776537"/>
          </a:xfr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23DC10-5C83-436F-A54B-A6493E63F78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/>
              <a:t>Turni</a:t>
            </a:r>
            <a:r>
              <a:rPr lang="de-DE" dirty="0"/>
              <a:t> </a:t>
            </a:r>
          </a:p>
          <a:p>
            <a:pPr algn="ctr"/>
            <a:r>
              <a:rPr lang="de-DE" sz="1200" dirty="0"/>
              <a:t>Treffpunkt Versammlung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3BA4FA-0785-488B-A207-063EBE80FDF0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de-DE" dirty="0"/>
              <a:t>Außengelände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65D73F6-6ED7-4BE4-9FCF-7243B6D4EF1A}"/>
              </a:ext>
            </a:extLst>
          </p:cNvPr>
          <p:cNvSpPr txBox="1"/>
          <p:nvPr/>
        </p:nvSpPr>
        <p:spPr>
          <a:xfrm>
            <a:off x="8324658" y="2944536"/>
            <a:ext cx="251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Bild folgt </a:t>
            </a:r>
          </a:p>
        </p:txBody>
      </p:sp>
    </p:spTree>
    <p:extLst>
      <p:ext uri="{BB962C8B-B14F-4D97-AF65-F5344CB8AC3E}">
        <p14:creationId xmlns:p14="http://schemas.microsoft.com/office/powerpoint/2010/main" val="25672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E673F-8E1F-4BA1-AF29-5F485CFF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5" y="100668"/>
            <a:ext cx="6392224" cy="1241570"/>
          </a:xfrm>
        </p:spPr>
        <p:txBody>
          <a:bodyPr/>
          <a:lstStyle/>
          <a:p>
            <a:r>
              <a:rPr lang="de-DE" dirty="0"/>
              <a:t>Das offene Konzept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966F53-8C0D-44F6-8F08-80E9F58A5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883" y="1963024"/>
            <a:ext cx="7809961" cy="3238150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Es gibt keine festen Kindergartengruppen mehr, sondern es handelt sich dabei um so etwas wie „gruppenoffene Gemeinschaftsarbeit“. Das heißt, Kinder haben durch Öffnung freien Zugang zu allen Räumen des Kindergartens.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Förderung der Selbstorganisationsfähigkeit &amp; Selbstständigkeit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Ziel: Partizipation zu ermöglich und zu erleben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Frei“Raum</a:t>
            </a:r>
            <a:r>
              <a:rPr lang="de-DE" dirty="0"/>
              <a:t>“ im Spiel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Team im Kindergartenbereich arbeitet im rollierenden System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Rituale und Zeichen geben Sicherheit und Orientierung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Zeiteinheiten in altersentsprechenden Gruppen (</a:t>
            </a:r>
            <a:r>
              <a:rPr lang="de-DE" dirty="0" err="1"/>
              <a:t>Treff`s</a:t>
            </a:r>
            <a:r>
              <a:rPr lang="de-DE" dirty="0"/>
              <a:t>, Angebote)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Eingewöhnungskonzept, Entwicklungsbeobachtungen (EBD, Cornelsen)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intensiver Austausch im Team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78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280" y="0"/>
            <a:ext cx="5469436" cy="1220564"/>
          </a:xfrm>
        </p:spPr>
        <p:txBody>
          <a:bodyPr rtlCol="0">
            <a:normAutofit/>
          </a:bodyPr>
          <a:lstStyle/>
          <a:p>
            <a:pPr rtl="0"/>
            <a:r>
              <a:rPr lang="de-DE" sz="4000" dirty="0"/>
              <a:t>Funktionsräume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08F6D532-E96E-4C26-8C5D-5705143D0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23323"/>
              </p:ext>
            </p:extLst>
          </p:nvPr>
        </p:nvGraphicFramePr>
        <p:xfrm>
          <a:off x="4332911" y="1220564"/>
          <a:ext cx="6858002" cy="50539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4100">
                  <a:extLst>
                    <a:ext uri="{9D8B030D-6E8A-4147-A177-3AD203B41FA5}">
                      <a16:colId xmlns:a16="http://schemas.microsoft.com/office/drawing/2014/main" val="3390414565"/>
                    </a:ext>
                  </a:extLst>
                </a:gridCol>
                <a:gridCol w="4293902">
                  <a:extLst>
                    <a:ext uri="{9D8B030D-6E8A-4147-A177-3AD203B41FA5}">
                      <a16:colId xmlns:a16="http://schemas.microsoft.com/office/drawing/2014/main" val="2750827121"/>
                    </a:ext>
                  </a:extLst>
                </a:gridCol>
              </a:tblGrid>
              <a:tr h="291752">
                <a:tc>
                  <a:txBody>
                    <a:bodyPr/>
                    <a:lstStyle/>
                    <a:p>
                      <a:r>
                        <a:rPr lang="de-DE" dirty="0"/>
                        <a:t>Räume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Funktion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24742"/>
                  </a:ext>
                </a:extLst>
              </a:tr>
              <a:tr h="1366841">
                <a:tc>
                  <a:txBody>
                    <a:bodyPr/>
                    <a:lstStyle/>
                    <a:p>
                      <a:r>
                        <a:rPr lang="de-DE" dirty="0"/>
                        <a:t>Verkleidungszimmer + Puppenecke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Rollenspielbereich,</a:t>
                      </a:r>
                    </a:p>
                    <a:p>
                      <a:r>
                        <a:rPr lang="de-DE" sz="1200" dirty="0" err="1"/>
                        <a:t>Ankommensbereich</a:t>
                      </a:r>
                      <a:r>
                        <a:rPr lang="de-DE" sz="1200" dirty="0"/>
                        <a:t> </a:t>
                      </a:r>
                    </a:p>
                    <a:p>
                      <a:r>
                        <a:rPr lang="de-DE" sz="1200" dirty="0"/>
                        <a:t>lesen, Tischspiele, Musik und Tanz, Puppenecke (separat), </a:t>
                      </a:r>
                      <a:r>
                        <a:rPr lang="de-DE" sz="1200" dirty="0" err="1"/>
                        <a:t>Potzblitzrunde</a:t>
                      </a:r>
                      <a:r>
                        <a:rPr lang="de-DE" sz="12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639825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de-DE" dirty="0"/>
                        <a:t>Mali + </a:t>
                      </a:r>
                      <a:r>
                        <a:rPr lang="de-DE" dirty="0" err="1"/>
                        <a:t>Snoezelenraum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Kreativbereich, Raum für </a:t>
                      </a:r>
                      <a:r>
                        <a:rPr lang="de-DE" sz="1200" dirty="0" err="1"/>
                        <a:t>Treff´s</a:t>
                      </a:r>
                      <a:r>
                        <a:rPr lang="de-DE" sz="1200" dirty="0"/>
                        <a:t> + Kooperation, Entspannungs- und Schlafraum nach Bedarf (separat)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989814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/>
                        <a:t>Küche + Flur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Essensbereich, ernährungsergänzende Angebote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586751"/>
                  </a:ext>
                </a:extLst>
              </a:tr>
              <a:tr h="291752">
                <a:tc>
                  <a:txBody>
                    <a:bodyPr/>
                    <a:lstStyle/>
                    <a:p>
                      <a:r>
                        <a:rPr lang="de-DE" dirty="0"/>
                        <a:t>Waschraum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Toiletten, Waschbecken, Wickelbereich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429330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 err="1"/>
                        <a:t>Spieli</a:t>
                      </a:r>
                      <a:r>
                        <a:rPr lang="de-DE" dirty="0"/>
                        <a:t> (Obergeschoss)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bauen und konstruieren, Experimente, forschen und entdecken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741801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de-DE" dirty="0" err="1"/>
                        <a:t>Turni</a:t>
                      </a:r>
                      <a:r>
                        <a:rPr lang="de-DE" dirty="0"/>
                        <a:t> (Obergeschoss)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Treffpunkt Versammlung, offener und gezielter Bewegungsraum, vielfältige Bewegungserfahrungen, Musikschule, Ort für größere Veranstaltungen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278475"/>
                  </a:ext>
                </a:extLst>
              </a:tr>
              <a:tr h="504610">
                <a:tc>
                  <a:txBody>
                    <a:bodyPr/>
                    <a:lstStyle/>
                    <a:p>
                      <a:r>
                        <a:rPr lang="de-DE" dirty="0"/>
                        <a:t>Außengelände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Naturerlebnis, bewegungsfördernd, Elemente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0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</p:spPr>
        <p:txBody>
          <a:bodyPr rtlCol="0">
            <a:noAutofit/>
          </a:bodyPr>
          <a:lstStyle/>
          <a:p>
            <a:r>
              <a:rPr lang="de-DE" sz="1600" dirty="0"/>
              <a:t>Neben den gesetzlichen Vorgaben, dem „Orientierungsplan für Bildung und Erziehung in Baden-Württemberg“ und der Rahmenkonzeption haben wir </a:t>
            </a:r>
            <a:r>
              <a:rPr lang="de-DE" sz="1600" b="1" dirty="0"/>
              <a:t>LEITZIELE</a:t>
            </a:r>
            <a:r>
              <a:rPr lang="de-DE" sz="1600" dirty="0"/>
              <a:t> entwickelt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5212" y="1607453"/>
            <a:ext cx="10372735" cy="443262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de-DE" sz="1200" dirty="0"/>
              <a:t>	Kongruent, Kommunikation, Kreativität, Konzeption, Kinderorientiertes Arbeiten, Kindgerecht, Kind </a:t>
            </a:r>
            <a:r>
              <a:rPr lang="de-DE" sz="1200" dirty="0" err="1"/>
              <a:t>Kind</a:t>
            </a:r>
            <a:r>
              <a:rPr lang="de-DE" sz="1200" dirty="0"/>
              <a:t> sein lassen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1200" dirty="0"/>
              <a:t>	Integration, Inklusion, Interessenorientiert, Individuelle Begleitung, Individuelles Spiel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1200" dirty="0"/>
              <a:t>	Neugierde fördern und wecken, Nächstenliebe, Nachhaltigkeit, Naturnah, Neues gestalten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de-DE" sz="1200" dirty="0"/>
              <a:t>	Dankbarkeit, Denken, Diversität, Demokratisch, Desinteresse vom Kind umwandeln, Distanz wahren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de-DE" sz="1200" dirty="0"/>
              <a:t>	Eigeninitiative, Engagement, Empathisch, Elternarbeit, Energie verwalten, Erfahrungen austauschen und reflektieren, 	Einzigartigkeit, Erziehung – Werte vermitteln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de-DE" sz="1200" dirty="0"/>
              <a:t> 	Respektvoller Umgang, Reflektion, Regional, Resilienz fördern bei Kindern und Eltern, Regeln, Rituale, Ruhepausen, 	Ruheoasen 	schaffen, Rückzugsmöglichkeiten, Raum geben zum Ausprobieren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de-DE" sz="1200" dirty="0"/>
              <a:t>	Individuell, Individualität, Informativ, Impuls, Ideen geben und ausprobieren, Interesse wecken, Kind im ICH bestärken 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de-DE" sz="1200" dirty="0"/>
              <a:t>	Natur entdecken, Naturpark-Kindergarten, Nutzen aller Ressourcen, Ortsnah, Neutral sein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de-DE" sz="1200" dirty="0"/>
              <a:t>	Selbständigkeit, Sensibilität, Selbstbewusstsein stärken, soziales Miteinander, Sozialer Umgang, Soziale Kompetenzen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E </a:t>
            </a:r>
            <a:r>
              <a:rPr lang="de-DE" sz="1200" dirty="0"/>
              <a:t>	Elternarbeit, Elementar, Eigeninitiative beim Kind fördern, Eigenständigkeit, Eigenverantwortung, Erleben durch Sinne</a:t>
            </a:r>
          </a:p>
          <a:p>
            <a:pPr marL="0" indent="0">
              <a:buNone/>
            </a:pPr>
            <a:r>
              <a:rPr lang="de-DE" sz="1200" b="1" dirty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de-DE" sz="1200" dirty="0"/>
              <a:t>	Lebensfreude, Lernen, Leistung, Leistungsfähigkeit, Lösungen entwickeln, Lebenslust, Lachen, Gute Laune, Ganzheitliches 	Lernen – mit Kopf, Herz 	und Hand, Lernen – mit und von den Kindern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rtl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772527">
            <a:off x="7123911" y="1608071"/>
            <a:ext cx="3446260" cy="1355853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sz="2400" dirty="0"/>
              <a:t>Sie haben Fragen?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Melden Sie sich gerne bei uns 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593DE1-BACC-4669-9BDC-F60949D6A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25" y="4270022"/>
            <a:ext cx="7200550" cy="1790855"/>
          </a:xfrm>
          <a:prstGeom prst="rect">
            <a:avLst/>
          </a:prstGeom>
        </p:spPr>
      </p:pic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165126A3-90DD-4282-AD0A-E86D66042214}"/>
              </a:ext>
            </a:extLst>
          </p:cNvPr>
          <p:cNvSpPr/>
          <p:nvPr/>
        </p:nvSpPr>
        <p:spPr>
          <a:xfrm rot="733428">
            <a:off x="5721103" y="1159145"/>
            <a:ext cx="5528345" cy="2155971"/>
          </a:xfrm>
          <a:prstGeom prst="wedgeEllipseCallout">
            <a:avLst>
              <a:gd name="adj1" fmla="val -31110"/>
              <a:gd name="adj2" fmla="val 98866"/>
            </a:avLst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b="1" dirty="0"/>
              <a:t>WILLKOMMEN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593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de-DE" dirty="0"/>
              <a:t>Wir, das Team der Kinderinsel Feldberg, freuen uns über Ihr Interesse an unserer Einrichtung. </a:t>
            </a:r>
          </a:p>
          <a:p>
            <a:pPr marL="0" indent="0" rtl="0">
              <a:buNone/>
            </a:pPr>
            <a:endParaRPr lang="de-DE" dirty="0"/>
          </a:p>
          <a:p>
            <a:pPr marL="0" indent="0" rtl="0">
              <a:buNone/>
            </a:pPr>
            <a:r>
              <a:rPr lang="de-DE" b="1" dirty="0"/>
              <a:t>Adresse: </a:t>
            </a:r>
          </a:p>
          <a:p>
            <a:pPr marL="0" indent="0" rtl="0">
              <a:buNone/>
            </a:pPr>
            <a:r>
              <a:rPr lang="de-DE" dirty="0"/>
              <a:t>Bärentalerstr. 21, 79868 Feldberg/Altglashütten       </a:t>
            </a:r>
          </a:p>
          <a:p>
            <a:pPr marL="0" indent="0" rtl="0">
              <a:buNone/>
            </a:pPr>
            <a:r>
              <a:rPr lang="de-DE" dirty="0"/>
              <a:t>Tel. 07655/1665</a:t>
            </a:r>
          </a:p>
          <a:p>
            <a:pPr marL="0" indent="0" rtl="0">
              <a:buNone/>
            </a:pPr>
            <a:r>
              <a:rPr lang="de-DE" dirty="0"/>
              <a:t>Mail: </a:t>
            </a:r>
            <a:r>
              <a:rPr lang="de-DE" dirty="0">
                <a:hlinkClick r:id="rId3"/>
              </a:rPr>
              <a:t>kinderinsel@feldberg.org</a:t>
            </a:r>
            <a:endParaRPr lang="de-DE" dirty="0"/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b="1" dirty="0"/>
              <a:t>WIR SIND ALLE UNTER EINEM DACH – </a:t>
            </a:r>
          </a:p>
          <a:p>
            <a:pPr marL="0" indent="0" algn="ctr">
              <a:buNone/>
            </a:pPr>
            <a:r>
              <a:rPr lang="de-DE" b="1" dirty="0"/>
              <a:t>WIR SIND EIN DORF UND GEBEN AUFEINANDER ACHT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8CEC4D-E3B9-4EEF-BB64-E06EAAF8E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2309812"/>
            <a:ext cx="377190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Eckdaten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7701284" cy="2637318"/>
          </a:xfrm>
        </p:spPr>
        <p:txBody>
          <a:bodyPr rtlCol="0">
            <a:normAutofit fontScale="55000" lnSpcReduction="20000"/>
          </a:bodyPr>
          <a:lstStyle/>
          <a:p>
            <a:pPr rtl="0"/>
            <a:r>
              <a:rPr lang="de-DE" sz="2200" dirty="0"/>
              <a:t>Erbaut 1979 am Rande des Ortskerns in Altglashütten</a:t>
            </a:r>
          </a:p>
          <a:p>
            <a:r>
              <a:rPr lang="de-DE" sz="2200" dirty="0"/>
              <a:t>2014 Erweiterung durch einen Anbau, hier befindet sich unter anderem die Krippengruppe </a:t>
            </a:r>
          </a:p>
          <a:p>
            <a:pPr rtl="0"/>
            <a:r>
              <a:rPr lang="de-DE" sz="2200" dirty="0"/>
              <a:t>47 Kinder von 2 – Grundschuleintritt im Kindergartenbereich </a:t>
            </a:r>
          </a:p>
          <a:p>
            <a:pPr rtl="0"/>
            <a:r>
              <a:rPr lang="de-DE" sz="2200" dirty="0"/>
              <a:t>10 Kinder von 1 – 3 in der Krippengruppe „Bergzwerge“</a:t>
            </a:r>
          </a:p>
          <a:p>
            <a:pPr rtl="0"/>
            <a:r>
              <a:rPr lang="de-DE" sz="2200" dirty="0"/>
              <a:t>Offenes Konzept im Kindergartenbereich </a:t>
            </a:r>
          </a:p>
          <a:p>
            <a:pPr rtl="0"/>
            <a:r>
              <a:rPr lang="de-DE" sz="2200" dirty="0"/>
              <a:t>Personal: Ein Team aus 9 Fachkräften, sowie verschiedene Praktikant*innen </a:t>
            </a:r>
          </a:p>
          <a:p>
            <a:pPr rtl="0"/>
            <a:r>
              <a:rPr lang="de-DE" sz="2200" dirty="0"/>
              <a:t>Kooperationsvereinbarung Naturpark-Kindergarten seit Oktober 2023  </a:t>
            </a:r>
          </a:p>
          <a:p>
            <a:pPr marL="0" indent="0" rtl="0">
              <a:buNone/>
            </a:pPr>
            <a:endParaRPr lang="de-DE" sz="2200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8359802"/>
              </p:ext>
            </p:extLst>
          </p:nvPr>
        </p:nvGraphicFramePr>
        <p:xfrm>
          <a:off x="1460716" y="4588777"/>
          <a:ext cx="5906040" cy="9595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1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640">
                <a:tc>
                  <a:txBody>
                    <a:bodyPr/>
                    <a:lstStyle/>
                    <a:p>
                      <a:pPr rtl="0"/>
                      <a:r>
                        <a:rPr lang="de-DE" sz="1200" dirty="0"/>
                        <a:t>Öffnungszeiten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Halbtagsbetreuung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Verlängerte Öffnungszeiten </a:t>
                      </a:r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37">
                <a:tc>
                  <a:txBody>
                    <a:bodyPr/>
                    <a:lstStyle/>
                    <a:p>
                      <a:pPr rtl="0"/>
                      <a:r>
                        <a:rPr lang="de-DE" sz="1200" dirty="0"/>
                        <a:t>Mo – Fr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7.30 – 13.00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1200" dirty="0"/>
                        <a:t>7.30 – 14.30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A6B844F-9087-4DBE-BB90-EAA6234F7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65" y="2702825"/>
            <a:ext cx="3955285" cy="26373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8DE6077-FAB4-488A-B6C9-F4D9F8315355}"/>
              </a:ext>
            </a:extLst>
          </p:cNvPr>
          <p:cNvSpPr txBox="1"/>
          <p:nvPr/>
        </p:nvSpPr>
        <p:spPr>
          <a:xfrm>
            <a:off x="8007410" y="5340143"/>
            <a:ext cx="4577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Team der Kinderinsel Feldberg 2024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Die Krippengruppe „Bergzwerge“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/>
              <a:t>10 Kinder im Alter von   1- bis 3 Jahren </a:t>
            </a:r>
          </a:p>
          <a:p>
            <a:pPr rtl="0"/>
            <a:r>
              <a:rPr lang="de-DE" dirty="0"/>
              <a:t>3 Fachkräfte </a:t>
            </a:r>
          </a:p>
          <a:p>
            <a:pPr rtl="0"/>
            <a:r>
              <a:rPr lang="de-DE" dirty="0"/>
              <a:t>Genauere Infos und Anmeldeverfahren zu finden auf der Homepage (Gemeinde Feldberg &amp;   </a:t>
            </a:r>
            <a:r>
              <a:rPr lang="de-DE" dirty="0" err="1"/>
              <a:t>bw</a:t>
            </a:r>
            <a:r>
              <a:rPr lang="de-DE" dirty="0"/>
              <a:t>-Kita) und in der Krippenkonzeption </a:t>
            </a:r>
          </a:p>
        </p:txBody>
      </p:sp>
      <p:graphicFrame>
        <p:nvGraphicFramePr>
          <p:cNvPr id="9" name="Inhaltsplatzhalter 8" descr="Einfache Blockliste mit 6 Gruppen von Kästen in jeweils anderen Farben, zeilenweise von links nach rechts und von oben nach unten mit zwei Kästen pro Zeile angeordne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37737098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 descr="IMG_0243.jpg">
            <a:extLst>
              <a:ext uri="{FF2B5EF4-FFF2-40B4-BE49-F238E27FC236}">
                <a16:creationId xmlns:a16="http://schemas.microsoft.com/office/drawing/2014/main" id="{385C9DA6-421A-4A27-B1A3-87252B4D96F7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r="22866" b="6423"/>
          <a:stretch>
            <a:fillRect/>
          </a:stretch>
        </p:blipFill>
        <p:spPr bwMode="auto">
          <a:xfrm rot="5400000">
            <a:off x="7538494" y="2032238"/>
            <a:ext cx="2777807" cy="2513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Räumlichkeiten in der Krippe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de-DE" dirty="0"/>
              <a:t>Garderobenbereich 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 rtl="0"/>
            <a:r>
              <a:rPr lang="de-DE" dirty="0"/>
              <a:t>Gruppenraum mit 2ter Ebene</a:t>
            </a:r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CB34B50B-564B-40C1-A27B-EE7232A9A2EE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642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A6BAF6C-ADFB-47CC-9DCE-E73BCCA62FC6}"/>
              </a:ext>
            </a:extLst>
          </p:cNvPr>
          <p:cNvSpPr txBox="1"/>
          <p:nvPr/>
        </p:nvSpPr>
        <p:spPr>
          <a:xfrm>
            <a:off x="1081175" y="5620434"/>
            <a:ext cx="10058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Eingewöhnung, Austausch mit den Eltern, Entwicklungsbeobachtungen und ein liebevoller Umgang mit jedem einzelnen Kind sind unter anderem wichtige Punkte in unserer täglichen Arbeit. Wir arbeiten in Anlehnung an das Berliner Eingewöhnungsmodell. </a:t>
            </a: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3000" dirty="0"/>
              <a:t>Tagesablauf Krippe </a:t>
            </a:r>
            <a:br>
              <a:rPr lang="de-DE" sz="3000" dirty="0"/>
            </a:br>
            <a:endParaRPr lang="de-DE" sz="3000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644411-C4FE-40CC-83E3-C94CC852D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7314"/>
              </p:ext>
            </p:extLst>
          </p:nvPr>
        </p:nvGraphicFramePr>
        <p:xfrm>
          <a:off x="4979580" y="1524000"/>
          <a:ext cx="5439547" cy="45962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97277">
                  <a:extLst>
                    <a:ext uri="{9D8B030D-6E8A-4147-A177-3AD203B41FA5}">
                      <a16:colId xmlns:a16="http://schemas.microsoft.com/office/drawing/2014/main" val="3049919537"/>
                    </a:ext>
                  </a:extLst>
                </a:gridCol>
                <a:gridCol w="1579115">
                  <a:extLst>
                    <a:ext uri="{9D8B030D-6E8A-4147-A177-3AD203B41FA5}">
                      <a16:colId xmlns:a16="http://schemas.microsoft.com/office/drawing/2014/main" val="122716380"/>
                    </a:ext>
                  </a:extLst>
                </a:gridCol>
                <a:gridCol w="2663155">
                  <a:extLst>
                    <a:ext uri="{9D8B030D-6E8A-4147-A177-3AD203B41FA5}">
                      <a16:colId xmlns:a16="http://schemas.microsoft.com/office/drawing/2014/main" val="2540444542"/>
                    </a:ext>
                  </a:extLst>
                </a:gridCol>
              </a:tblGrid>
              <a:tr h="1528376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  <a:p>
                      <a:pPr algn="ctr"/>
                      <a:endParaRPr lang="de-DE" dirty="0"/>
                    </a:p>
                    <a:p>
                      <a:pPr algn="ctr"/>
                      <a:r>
                        <a:rPr lang="de-DE" dirty="0"/>
                        <a:t>Zeiten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r>
                        <a:rPr lang="de-DE" dirty="0"/>
                        <a:t>Ablauf/Aktivitäten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269250"/>
                  </a:ext>
                </a:extLst>
              </a:tr>
              <a:tr h="1181619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Vormittag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7.30 – 12.00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Begrüßung</a:t>
                      </a:r>
                    </a:p>
                    <a:p>
                      <a:r>
                        <a:rPr lang="de-DE" sz="1200" dirty="0"/>
                        <a:t>Freispiel</a:t>
                      </a:r>
                    </a:p>
                    <a:p>
                      <a:r>
                        <a:rPr lang="de-DE" sz="1200" dirty="0"/>
                        <a:t>Morgenkreis</a:t>
                      </a:r>
                    </a:p>
                    <a:p>
                      <a:r>
                        <a:rPr lang="de-DE" sz="1200" dirty="0"/>
                        <a:t>Gemeinsames Frühstück </a:t>
                      </a:r>
                    </a:p>
                    <a:p>
                      <a:r>
                        <a:rPr lang="de-DE" sz="1200" dirty="0"/>
                        <a:t>Freispiel (individuell &amp; flexibel gestaltet)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709223"/>
                  </a:ext>
                </a:extLst>
              </a:tr>
              <a:tr h="873357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Mittagszeit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12.00 – 13.00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Abholzeit (Halbtagsbetreuung)</a:t>
                      </a:r>
                    </a:p>
                    <a:p>
                      <a:r>
                        <a:rPr lang="de-DE" sz="1200" dirty="0"/>
                        <a:t>Mittagsvesper </a:t>
                      </a:r>
                    </a:p>
                    <a:p>
                      <a:r>
                        <a:rPr lang="de-DE" sz="1200" dirty="0"/>
                        <a:t>Individuelle Auszeit (schlafen, ruhen, kuscheln)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94390"/>
                  </a:ext>
                </a:extLst>
              </a:tr>
              <a:tr h="999831"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Nachmittag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pPr algn="ctr"/>
                      <a:r>
                        <a:rPr lang="de-DE" sz="1200" dirty="0"/>
                        <a:t>13.00 – 14.30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Individuelle Auszeit (schlafen, ruhen, kuscheln) </a:t>
                      </a:r>
                    </a:p>
                    <a:p>
                      <a:r>
                        <a:rPr lang="de-DE" sz="1200" dirty="0"/>
                        <a:t>Abholzeit (VÖ)</a:t>
                      </a:r>
                    </a:p>
                    <a:p>
                      <a:r>
                        <a:rPr lang="de-DE" sz="1200" dirty="0"/>
                        <a:t>Übergabe </a:t>
                      </a:r>
                    </a:p>
                    <a:p>
                      <a:r>
                        <a:rPr lang="de-DE" sz="1200" dirty="0"/>
                        <a:t>Verabschiedung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076428"/>
                  </a:ext>
                </a:extLst>
              </a:tr>
            </a:tbl>
          </a:graphicData>
        </a:graphic>
      </p:graphicFrame>
      <p:pic>
        <p:nvPicPr>
          <p:cNvPr id="5" name="Grafik 4" descr="IMG_0245.jpg">
            <a:extLst>
              <a:ext uri="{FF2B5EF4-FFF2-40B4-BE49-F238E27FC236}">
                <a16:creationId xmlns:a16="http://schemas.microsoft.com/office/drawing/2014/main" id="{0A3E9A89-4C6F-42C8-A463-E289DEA2F904}"/>
              </a:ext>
            </a:extLst>
          </p:cNvPr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"/>
          <a:stretch>
            <a:fillRect/>
          </a:stretch>
        </p:blipFill>
        <p:spPr bwMode="auto">
          <a:xfrm rot="5400000">
            <a:off x="721498" y="1867714"/>
            <a:ext cx="4289134" cy="3601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Räumlichkeiten der Krippe</a:t>
            </a:r>
          </a:p>
        </p:txBody>
      </p:sp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F751AFFF-65B3-483E-B149-3065C80B6EE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11755" r="11755"/>
          <a:stretch>
            <a:fillRect/>
          </a:stretch>
        </p:blipFill>
        <p:spPr>
          <a:xfrm rot="5400000">
            <a:off x="1265461" y="1842612"/>
            <a:ext cx="2692088" cy="2752586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algn="ctr" rtl="0"/>
            <a:r>
              <a:rPr lang="de-DE" dirty="0"/>
              <a:t>Wickel- und Waschbereich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half" idx="21"/>
          </p:nvPr>
        </p:nvSpPr>
        <p:spPr/>
        <p:txBody>
          <a:bodyPr rtlCol="0"/>
          <a:lstStyle/>
          <a:p>
            <a:pPr algn="ctr" rtl="0"/>
            <a:r>
              <a:rPr lang="de-DE" dirty="0"/>
              <a:t>Schlaf- und Bewegungsraum </a:t>
            </a:r>
          </a:p>
        </p:txBody>
      </p:sp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33A5ED43-1A73-4E06-B22A-B9DB4CB62CD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t="11645" b="116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/>
            <a:r>
              <a:rPr lang="de-DE" dirty="0"/>
              <a:t>Schlaf- und Bewegungsraum </a:t>
            </a:r>
          </a:p>
          <a:p>
            <a:pPr rtl="0"/>
            <a:r>
              <a:rPr lang="de-DE" dirty="0"/>
              <a:t> </a:t>
            </a:r>
          </a:p>
        </p:txBody>
      </p:sp>
      <p:pic>
        <p:nvPicPr>
          <p:cNvPr id="15" name="Bildplatzhalter 14" descr="IMG_0237.jpg">
            <a:extLst>
              <a:ext uri="{FF2B5EF4-FFF2-40B4-BE49-F238E27FC236}">
                <a16:creationId xmlns:a16="http://schemas.microsoft.com/office/drawing/2014/main" id="{A56AB773-A964-450A-BF76-F74A4FD88224}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" b="62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0A8E621-E00F-40A0-ABC4-6C3C58BCEBAC}"/>
              </a:ext>
            </a:extLst>
          </p:cNvPr>
          <p:cNvSpPr txBox="1"/>
          <p:nvPr/>
        </p:nvSpPr>
        <p:spPr>
          <a:xfrm>
            <a:off x="1049947" y="5893261"/>
            <a:ext cx="1005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/>
              <a:t>„Vertraue darauf, dass ich es kann oder schenk mir dein Vertrauen, damit auch ich</a:t>
            </a:r>
          </a:p>
          <a:p>
            <a:pPr algn="ctr"/>
            <a:r>
              <a:rPr lang="de-DE" sz="1400" i="1" dirty="0"/>
              <a:t>Vertrauen in meine Fähigkeiten entwickeln kann“ </a:t>
            </a:r>
          </a:p>
          <a:p>
            <a:pPr algn="ctr"/>
            <a:r>
              <a:rPr lang="de-DE" sz="1050" i="1" dirty="0"/>
              <a:t>Emmi Pikler  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Unser Kindergartenbereich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rtl="0"/>
            <a:r>
              <a:rPr lang="de-DE" dirty="0"/>
              <a:t>47 Kinder im Alter von 2- bis Schuleintritt</a:t>
            </a:r>
          </a:p>
          <a:p>
            <a:pPr rtl="0"/>
            <a:r>
              <a:rPr lang="de-DE" dirty="0"/>
              <a:t>5 Fachkräfte + Praktikant*innen</a:t>
            </a:r>
          </a:p>
          <a:p>
            <a:pPr rtl="0"/>
            <a:r>
              <a:rPr lang="de-DE" dirty="0"/>
              <a:t>Offenes Konzept, freie </a:t>
            </a:r>
            <a:r>
              <a:rPr lang="de-DE" dirty="0" err="1"/>
              <a:t>Raumwahl</a:t>
            </a:r>
            <a:endParaRPr lang="de-DE" dirty="0"/>
          </a:p>
          <a:p>
            <a:pPr rtl="0"/>
            <a:r>
              <a:rPr lang="de-DE" dirty="0"/>
              <a:t>6 Funktionsräume</a:t>
            </a:r>
          </a:p>
          <a:p>
            <a:pPr rtl="0"/>
            <a:r>
              <a:rPr lang="de-DE" dirty="0" err="1"/>
              <a:t>Treff`s</a:t>
            </a:r>
            <a:r>
              <a:rPr lang="de-DE" dirty="0"/>
              <a:t> in altersentsprechenden Gruppen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de-DE" dirty="0" err="1"/>
              <a:t>Potzblitze</a:t>
            </a:r>
            <a:r>
              <a:rPr lang="de-DE" dirty="0"/>
              <a:t>, Treff der Kleinen, Treff der Mittleren, Treff der Großen  </a:t>
            </a:r>
          </a:p>
          <a:p>
            <a:pPr rtl="0"/>
            <a:r>
              <a:rPr lang="de-DE" dirty="0"/>
              <a:t>Kooperationsvereinbarung Naturpark-Kindergarten seit Oktober 2023  </a:t>
            </a:r>
          </a:p>
          <a:p>
            <a:pPr rtl="0"/>
            <a:r>
              <a:rPr lang="de-DE" dirty="0"/>
              <a:t>Genauere Infos und Anmeldeverfahren zu finden auf der Homepage (Gemeinde Feldberg &amp; </a:t>
            </a:r>
            <a:r>
              <a:rPr lang="de-DE" dirty="0" err="1"/>
              <a:t>bw</a:t>
            </a:r>
            <a:r>
              <a:rPr lang="de-DE" dirty="0"/>
              <a:t>-Kita) und in der Krippenkonzeption </a:t>
            </a:r>
          </a:p>
        </p:txBody>
      </p:sp>
      <p:graphicFrame>
        <p:nvGraphicFramePr>
          <p:cNvPr id="9" name="Inhaltsplatzhalter 8" descr="Einfache Blockliste mit 6 Gruppen von Kästen in jeweils anderen Farben, zeilenweise von links nach rechts und von oben nach unten mit zwei Kästen pro Zeile angeordnet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366842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C70B1C-FAB1-47C7-9B5E-E6F27988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391" y="6191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Bild 1" descr="NPS-Logo_4c">
            <a:extLst>
              <a:ext uri="{FF2B5EF4-FFF2-40B4-BE49-F238E27FC236}">
                <a16:creationId xmlns:a16="http://schemas.microsoft.com/office/drawing/2014/main" id="{FFB98907-3358-4663-931F-DD5CD8A87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391" y="6191075"/>
            <a:ext cx="27813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9007490" y="1543492"/>
            <a:ext cx="2993365" cy="1885508"/>
          </a:xfrm>
        </p:spPr>
        <p:txBody>
          <a:bodyPr rtlCol="0">
            <a:normAutofit/>
          </a:bodyPr>
          <a:lstStyle/>
          <a:p>
            <a:pPr rtl="0"/>
            <a:r>
              <a:rPr lang="de-DE" sz="2000" dirty="0"/>
              <a:t>Räumlichkeiten im Kindergartenbereich </a:t>
            </a:r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389D502-0F34-4733-8442-6FFC86F15CB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>
            <a:fillRect/>
          </a:stretch>
        </p:blipFill>
        <p:spPr>
          <a:xfrm rot="5400000">
            <a:off x="498475" y="1363663"/>
            <a:ext cx="4572000" cy="3886200"/>
          </a:xfrm>
        </p:spPr>
      </p:pic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69ABFBDF-5B43-4E4E-8EB6-9C245D797E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r="1291"/>
          <a:stretch>
            <a:fillRect/>
          </a:stretch>
        </p:blipFill>
        <p:spPr/>
      </p:pic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B1E0DE45-C97E-44B9-BF6C-353E2A76975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r="21129"/>
          <a:stretch>
            <a:fillRect/>
          </a:stretch>
        </p:blipFill>
        <p:spPr>
          <a:xfrm rot="5400000">
            <a:off x="5891267" y="3084513"/>
            <a:ext cx="2305050" cy="2994025"/>
          </a:xfr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5082F49B-CFF9-4240-A85F-B1D033091009}"/>
              </a:ext>
            </a:extLst>
          </p:cNvPr>
          <p:cNvSpPr txBox="1"/>
          <p:nvPr/>
        </p:nvSpPr>
        <p:spPr>
          <a:xfrm>
            <a:off x="1359017" y="5827347"/>
            <a:ext cx="3628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Eingangs- und Flurbereich</a:t>
            </a: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darstellung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1_TF03431377_TF03431377.potx" id="{8BC5EDFC-603C-41EA-BFAB-531B9C30A46E}" vid="{68C19EAC-712E-4C12-96E5-0BA862346BC6}"/>
    </a:ext>
  </a:extLst>
</a:theme>
</file>

<file path=ppt/theme/theme2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Regenbogen-Präsentation</Template>
  <TotalTime>0</TotalTime>
  <Words>993</Words>
  <Application>Microsoft Office PowerPoint</Application>
  <PresentationFormat>Breitbild</PresentationFormat>
  <Paragraphs>221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Segoe Print</vt:lpstr>
      <vt:lpstr>Wingdings</vt:lpstr>
      <vt:lpstr>Naturdarstellung 16:9</vt:lpstr>
      <vt:lpstr>PowerPoint-Präsentation</vt:lpstr>
      <vt:lpstr>WILLKOMMEN</vt:lpstr>
      <vt:lpstr>Eckdaten </vt:lpstr>
      <vt:lpstr>Die Krippengruppe „Bergzwerge“ </vt:lpstr>
      <vt:lpstr>Räumlichkeiten in der Krippe </vt:lpstr>
      <vt:lpstr>Tagesablauf Krippe  </vt:lpstr>
      <vt:lpstr>Räumlichkeiten der Krippe</vt:lpstr>
      <vt:lpstr>Unser Kindergartenbereich </vt:lpstr>
      <vt:lpstr>Räumlichkeiten im Kindergartenbereich </vt:lpstr>
      <vt:lpstr>Tagesablauf im Kindergartenbereich  </vt:lpstr>
      <vt:lpstr>Räumlichkeiten im Kindergartenbereich </vt:lpstr>
      <vt:lpstr>Räumlichkeiten im Kindergartenbereich</vt:lpstr>
      <vt:lpstr>Räumlichkeiten im Kindergartenbereich</vt:lpstr>
      <vt:lpstr>Das offene Konzept</vt:lpstr>
      <vt:lpstr>Funktionsräume </vt:lpstr>
      <vt:lpstr>Neben den gesetzlichen Vorgaben, dem „Orientierungsplan für Bildung und Erziehung in Baden-Württemberg“ und der Rahmenkonzeption haben wir LEITZIELE entwickelt</vt:lpstr>
      <vt:lpstr>Sie haben Fragen?  Melden Sie sich gerne bei uns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Kirchschlager, Natalie</dc:creator>
  <cp:lastModifiedBy>Kirchschlager, Natalie</cp:lastModifiedBy>
  <cp:revision>52</cp:revision>
  <dcterms:created xsi:type="dcterms:W3CDTF">2024-09-18T11:04:45Z</dcterms:created>
  <dcterms:modified xsi:type="dcterms:W3CDTF">2024-09-27T11:26:19Z</dcterms:modified>
  <cp:contentStatus/>
</cp:coreProperties>
</file>